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9" Type="http://schemas.openxmlformats.org/officeDocument/2006/relationships/viewProps" Target="viewProps.xml" /><Relationship Id="rId98" Type="http://schemas.openxmlformats.org/officeDocument/2006/relationships/presProps" Target="presProps.xml" /><Relationship Id="rId1" Type="http://schemas.openxmlformats.org/officeDocument/2006/relationships/slideMaster" Target="slideMasters/slideMaster1.xml" /><Relationship Id="rId101" Type="http://schemas.openxmlformats.org/officeDocument/2006/relationships/tableStyles" Target="tableStyles.xml" /><Relationship Id="rId10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0.png" /><Relationship Id="rId2" Type="http://schemas.openxmlformats.org/officeDocument/2006/relationships/image" Target="../media/image19.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jp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a:t>
                </a:r>
              </a:p>
              <a:p>
                <a:pPr lvl="0"/>
                <a:r>
                  <a:rPr/>
                  <a:t>Endoscopic Therapy</a:t>
                </a:r>
              </a:p>
              <a:p>
                <a:pPr lvl="0" indent="0" marL="0">
                  <a:buNone/>
                </a:pPr>
                <a:r>
                  <a:rPr/>
                  <a:t>Localized (T1b)</a:t>
                </a:r>
              </a:p>
              <a:p>
                <a:pPr lvl="0"/>
                <a:r>
                  <a:rPr/>
                  <a:t>Surgery (esophagectomy)</a:t>
                </a:r>
              </a:p>
              <a:p>
                <a:pPr lvl="0" indent="0" marL="0">
                  <a:buNone/>
                </a:pPr>
                <a:r>
                  <a:rPr/>
                  <a:t>Locally-advanced (T2M0 or T3M0)</a:t>
                </a:r>
              </a:p>
              <a:p>
                <a:pPr lvl="0"/>
                <a:r>
                  <a:rPr/>
                  <a:t>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p>
              <a:p>
                <a:pPr lvl="0" indent="0" marL="0">
                  <a:buNone/>
                </a:pPr>
                <a:r>
                  <a:rPr/>
                  <a:t>Metastatic (M1)</a:t>
                </a:r>
              </a:p>
              <a:p>
                <a:pPr lvl="0"/>
                <a:r>
                  <a:rPr/>
                  <a:t>Chemotherapy</a:t>
                </a:r>
              </a:p>
            </p:txBody>
          </p:sp>
        </mc:Choice>
      </mc:AlternateContent>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ivor_lewis_simple2_9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 + Radiation</a:t>
                </a:r>
                <a:r>
                  <a:rPr/>
                  <a:t> </a:t>
                </a:r>
                <a14:m>
                  <m:oMath xmlns:m="http://schemas.openxmlformats.org/officeDocument/2006/math">
                    <m:r>
                      <m:rPr>
                        <m:sty m:val="p"/>
                      </m:rPr>
                      <m:t>→</m:t>
                    </m:r>
                  </m:oMath>
                </a14:m>
                <a:r>
                  <a:rPr/>
                  <a:t> Surgery</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 + Radiation</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days/wk</a:t>
            </a:r>
          </a:p>
          <a:p>
            <a:pPr lvl="1"/>
            <a:r>
              <a:rPr/>
              <a:t>Working hard enough that you can’t converse</a:t>
            </a:r>
          </a:p>
          <a:p>
            <a:pPr lvl="1"/>
            <a:r>
              <a:rPr/>
              <a:t>Start slowly and build up</a:t>
            </a:r>
          </a:p>
          <a:p>
            <a:pPr lvl="1"/>
            <a:r>
              <a:rPr/>
              <a:t>Every day counts! (Aim for daily activity)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www.freedomfromsmoking.org</a:t>
            </a:r>
          </a:p>
          <a:p>
            <a:pPr lvl="1"/>
            <a:r>
              <a:rPr/>
              <a:t>Smoking Cessation Counseling (Metro Charlotte)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PEG: Tube placed by endoscopy</a:t>
            </a:r>
          </a:p>
          <a:p>
            <a:pPr lvl="0" indent="0" marL="0">
              <a:buNone/>
            </a:pPr>
            <a:r>
              <a:rPr/>
              <a:t>Laparoscopic: Tube placed surgically by laparoscopy</a:t>
            </a:r>
          </a:p>
          <a:p>
            <a:pPr lvl="0" indent="0" marL="0">
              <a:buNone/>
            </a:pPr>
            <a:r>
              <a:rPr/>
              <a:t>Preferred method depends upon whether esophagectomy is planned</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(T2N0M0)</a:t>
            </a:r>
          </a:p>
          <a:p>
            <a:pPr lvl="0"/>
            <a:r>
              <a:rPr/>
              <a:t>Locally Advanced (T3M0) after preoperative therapy.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2025-02-24T22:52:49Z</dcterms:created>
  <dcterms:modified xsi:type="dcterms:W3CDTF">2025-02-24T22:52:49Z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